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7" r:id="rId1"/>
    <p:sldMasterId id="2147483728" r:id="rId2"/>
    <p:sldMasterId id="2147483729" r:id="rId3"/>
  </p:sldMasterIdLst>
  <p:notesMasterIdLst>
    <p:notesMasterId r:id="rId3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86" r:id="rId15"/>
    <p:sldId id="288" r:id="rId16"/>
    <p:sldId id="289" r:id="rId17"/>
    <p:sldId id="290" r:id="rId18"/>
    <p:sldId id="291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83" r:id="rId29"/>
  </p:sldIdLst>
  <p:sldSz cx="9144000" cy="5143500" type="screen16x9"/>
  <p:notesSz cx="6858000" cy="9144000"/>
  <p:embeddedFontLst>
    <p:embeddedFont>
      <p:font typeface="Oswald" panose="020B0604020202020204" charset="0"/>
      <p:regular r:id="rId31"/>
      <p:bold r:id="rId32"/>
    </p:embeddedFont>
    <p:embeddedFont>
      <p:font typeface="Proxima Nova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F9E08D-678C-46A7-B9C1-9A64B9AFE6E0}">
  <a:tblStyle styleId="{CCF9E08D-678C-46A7-B9C1-9A64B9AFE6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437af8737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437af8737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b929f34e2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b929f34e2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b929f34e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5b929f34e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5c7b2e1b1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5c7b2e1b1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5c7b2e1b1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5c7b2e1b1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Take a minute or two to discuss importance of each of these concepts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c7b2e1b1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c7b2e1b1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c7b2e1b1d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c7b2e1b1d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437af8737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437af8737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437af8737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437af8737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8239b477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58239b477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8239b477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8239b477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8ab9de1c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8ab9de1c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929f34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929f34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437af8737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437af8737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Take a minute or two to discuss importance of each of these concepts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8239b477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8239b477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about 5-7 minutes to over what each one of these libraries does.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58239b477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58239b477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important slide -- walk through this diagram with the students, explaining what the concepts are.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people are looking for a clear understanding of what the DS process is, and this chart typically helps a lot.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you are done……….have students open up the Jupyter notebook for this class, and work through the cells until you get to the scikit learn part.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you are done with this it’s usually time for a 5-10 minute break.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58239b4773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58239b4773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58239b4773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58239b4773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8ab9de1cc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8ab9de1cc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8ab9de1c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8ab9de1c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bf44f9e4f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bf44f9e4f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bf44f9e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bf44f9e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8ab9de1cc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8ab9de1cc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437af8737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437af8737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853bb5884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853bb5884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rgbClr val="E41A23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720300" y="100"/>
            <a:ext cx="7703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/>
          <p:nvPr/>
        </p:nvSpPr>
        <p:spPr>
          <a:xfrm rot="-5400000">
            <a:off x="-2095550" y="23235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3">
            <a:alphaModFix/>
          </a:blip>
          <a:srcRect l="36196" r="36738" b="45773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4" name="Google Shape;94;p12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95" name="Google Shape;95;p12"/>
            <p:cNvPicPr preferRelativeResize="0"/>
            <p:nvPr/>
          </p:nvPicPr>
          <p:blipFill rotWithShape="1">
            <a:blip r:embed="rId3">
              <a:alphaModFix/>
            </a:blip>
            <a:srcRect b="32129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2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" name="Google Shape;97;p12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4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3">
            <a:alphaModFix/>
          </a:blip>
          <a:srcRect b="15782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000000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1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D332F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3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4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5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2" name="Google Shape;132;p17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3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4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5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D">
  <p:cSld name="TITLE_AND_BODY_1_2_1_2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8"/>
          <p:cNvPicPr preferRelativeResize="0"/>
          <p:nvPr/>
        </p:nvPicPr>
        <p:blipFill rotWithShape="1">
          <a:blip r:embed="rId2">
            <a:alphaModFix/>
          </a:blip>
          <a:srcRect t="3275" b="6739"/>
          <a:stretch/>
        </p:blipFill>
        <p:spPr>
          <a:xfrm>
            <a:off x="0" y="3300"/>
            <a:ext cx="9143996" cy="514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47973" y="3300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E">
  <p:cSld name="TITLE_AND_BODY_1_2_1_2_1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593223" y="976875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G">
  <p:cSld name="TITLE_AND_BODY_1_2_1_2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" y="3300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9" name="Google Shape;19;p3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Blank Slide">
  <p:cSld name="TITLE_AND_BODY_1_2_1_2_1_1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H">
  <p:cSld name="TITLE_AND_BODY_1_2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 descr="GA_Post_Its-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I">
  <p:cSld name="TITLE_AND_BODY_1_2_1_3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rgbClr val="E41A23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457950" y="427296"/>
            <a:ext cx="8228100" cy="43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84" name="Google Shape;184;p27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5" name="Google Shape;18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385" cy="21038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600" y="445564"/>
            <a:ext cx="529329" cy="52932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30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30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30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07" name="Google Shape;207;p3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l="37611" r="36416" b="5412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8" name="Google Shape;218;p32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33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l="37692" t="18746" r="34405" b="56164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>
            <a:spLocks noGrp="1"/>
          </p:cNvSpPr>
          <p:nvPr>
            <p:ph type="body" idx="2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34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57616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l="36196" r="36738" b="45773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6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59" name="Google Shape;259;p36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260" name="Google Shape;260;p36"/>
            <p:cNvPicPr preferRelativeResize="0"/>
            <p:nvPr/>
          </p:nvPicPr>
          <p:blipFill rotWithShape="1">
            <a:blip r:embed="rId3">
              <a:alphaModFix/>
            </a:blip>
            <a:srcRect b="32129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36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2" name="Google Shape;262;p36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3882" cy="75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6" name="Google Shape;276;p38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38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 rotWithShape="1">
          <a:blip r:embed="rId3">
            <a:alphaModFix/>
          </a:blip>
          <a:srcRect b="15782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000000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39"/>
          <p:cNvSpPr txBox="1">
            <a:spLocks noGrp="1"/>
          </p:cNvSpPr>
          <p:nvPr>
            <p:ph type="subTitle" idx="1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39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D332F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9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39"/>
          <p:cNvSpPr txBox="1">
            <a:spLocks noGrp="1"/>
          </p:cNvSpPr>
          <p:nvPr>
            <p:ph type="subTitle" idx="3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9"/>
          <p:cNvSpPr txBox="1">
            <a:spLocks noGrp="1"/>
          </p:cNvSpPr>
          <p:nvPr>
            <p:ph type="subTitle" idx="4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39"/>
          <p:cNvSpPr txBox="1">
            <a:spLocks noGrp="1"/>
          </p:cNvSpPr>
          <p:nvPr>
            <p:ph type="subTitle" idx="5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9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 sz="14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3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7" name="Google Shape;297;p4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>
            <a:spLocks noGrp="1"/>
          </p:cNvSpPr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1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1"/>
          <p:cNvSpPr txBox="1">
            <a:spLocks noGrp="1"/>
          </p:cNvSpPr>
          <p:nvPr>
            <p:ph type="subTitle" idx="1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1"/>
          <p:cNvSpPr txBox="1">
            <a:spLocks noGrp="1"/>
          </p:cNvSpPr>
          <p:nvPr>
            <p:ph type="body" idx="3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2" name="Google Shape;302;p41"/>
          <p:cNvSpPr txBox="1">
            <a:spLocks noGrp="1"/>
          </p:cNvSpPr>
          <p:nvPr>
            <p:ph type="subTitle" idx="4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1"/>
          <p:cNvSpPr txBox="1">
            <a:spLocks noGrp="1"/>
          </p:cNvSpPr>
          <p:nvPr>
            <p:ph type="body" idx="5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4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A">
  <p:cSld name="TITLE_AND_BODY_1_2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2" descr="96540007 FINAL.jpg"/>
          <p:cNvPicPr preferRelativeResize="0"/>
          <p:nvPr/>
        </p:nvPicPr>
        <p:blipFill rotWithShape="1">
          <a:blip r:embed="rId2">
            <a:alphaModFix/>
          </a:blip>
          <a:srcRect t="5856" r="5024" b="13582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B">
  <p:cSld name="TITLE_AND_BODY_1_2_1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3" descr="91740001 FINAL.jpg"/>
          <p:cNvPicPr preferRelativeResize="0"/>
          <p:nvPr/>
        </p:nvPicPr>
        <p:blipFill rotWithShape="1">
          <a:blip r:embed="rId2">
            <a:alphaModFix/>
          </a:blip>
          <a:srcRect t="1272" b="13910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C">
  <p:cSld name="TITLE_AND_BODY_1_2_1_2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>
            <a:spLocks noGrp="1"/>
          </p:cNvSpPr>
          <p:nvPr>
            <p:ph type="title"/>
          </p:nvPr>
        </p:nvSpPr>
        <p:spPr>
          <a:xfrm>
            <a:off x="231575" y="40943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D">
  <p:cSld name="TITLE_AND_BODY_1_2_1_2_1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18632" cy="513457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4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E">
  <p:cSld name="TITLE_AND_BODY_1_2_1_2_1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6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4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F">
  <p:cSld name="TITLE_AND_BODY_1_2_1_2_1_1_1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4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G">
  <p:cSld name="TITLE_AND_BODY_1_2_1_2_1_1_1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H">
  <p:cSld name="TITLE_AND_BODY_1_2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9" descr="GA_Post_Its-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6817" y="0"/>
            <a:ext cx="7989200" cy="529154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9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I">
  <p:cSld name="TITLE_AND_BODY_1_2_1_3_1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4" cy="514113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5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J">
  <p:cSld name="TITLE_AND_BODY_1_2_1_3_1_1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1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5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 Activity Slide: In groups">
  <p:cSld name="CUSTOM_13_1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/>
          <p:nvPr/>
        </p:nvSpPr>
        <p:spPr>
          <a:xfrm>
            <a:off x="7433910" y="-12025"/>
            <a:ext cx="1717500" cy="459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52"/>
          <p:cNvSpPr/>
          <p:nvPr/>
        </p:nvSpPr>
        <p:spPr>
          <a:xfrm>
            <a:off x="7433910" y="447275"/>
            <a:ext cx="1717500" cy="4593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52"/>
          <p:cNvSpPr/>
          <p:nvPr/>
        </p:nvSpPr>
        <p:spPr>
          <a:xfrm>
            <a:off x="125" y="50"/>
            <a:ext cx="2934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5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2281800" cy="13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52"/>
          <p:cNvSpPr txBox="1">
            <a:spLocks noGrp="1"/>
          </p:cNvSpPr>
          <p:nvPr>
            <p:ph type="subTitle" idx="1"/>
          </p:nvPr>
        </p:nvSpPr>
        <p:spPr>
          <a:xfrm>
            <a:off x="3201150" y="283675"/>
            <a:ext cx="39717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2"/>
          <p:cNvSpPr txBox="1">
            <a:spLocks noGrp="1"/>
          </p:cNvSpPr>
          <p:nvPr>
            <p:ph type="body" idx="2"/>
          </p:nvPr>
        </p:nvSpPr>
        <p:spPr>
          <a:xfrm>
            <a:off x="3201150" y="896625"/>
            <a:ext cx="38088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52" name="Google Shape;352;p52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2"/>
          <p:cNvSpPr txBox="1">
            <a:spLocks noGrp="1"/>
          </p:cNvSpPr>
          <p:nvPr>
            <p:ph type="subTitle" idx="3"/>
          </p:nvPr>
        </p:nvSpPr>
        <p:spPr>
          <a:xfrm>
            <a:off x="7433900" y="14175"/>
            <a:ext cx="908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4" name="Google Shape;3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45" y="44460"/>
            <a:ext cx="348394" cy="34839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2"/>
          <p:cNvSpPr txBox="1"/>
          <p:nvPr/>
        </p:nvSpPr>
        <p:spPr>
          <a:xfrm>
            <a:off x="7494725" y="518675"/>
            <a:ext cx="9081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"/>
                <a:ea typeface="Proxima Nova"/>
                <a:cs typeface="Proxima Nova"/>
                <a:sym typeface="Proxima Nova"/>
              </a:rPr>
              <a:t>In groups</a:t>
            </a:r>
            <a:endParaRPr sz="10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6" name="Google Shape;356;p52"/>
          <p:cNvPicPr preferRelativeResize="0"/>
          <p:nvPr/>
        </p:nvPicPr>
        <p:blipFill rotWithShape="1">
          <a:blip r:embed="rId4">
            <a:alphaModFix/>
          </a:blip>
          <a:srcRect b="57616"/>
          <a:stretch/>
        </p:blipFill>
        <p:spPr>
          <a:xfrm>
            <a:off x="8320125" y="512975"/>
            <a:ext cx="8238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6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6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6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rgbClr val="E41A23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/>
          <p:nvPr/>
        </p:nvSpPr>
        <p:spPr>
          <a:xfrm>
            <a:off x="457950" y="427300"/>
            <a:ext cx="8228100" cy="415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4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6" name="Google Shape;366;p54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54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5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71" name="Google Shape;371;p55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2" name="Google Shape;372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5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55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6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379" name="Google Shape;379;p56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0" name="Google Shape;380;p5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57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57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Google Shape;386;p58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58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" name="Google Shape;388;p58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9" name="Google Shape;389;p58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58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5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394" name="Google Shape;394;p59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9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9" name="Google Shape;39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0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01" name="Google Shape;401;p60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60"/>
          <p:cNvPicPr preferRelativeResize="0"/>
          <p:nvPr/>
        </p:nvPicPr>
        <p:blipFill rotWithShape="1">
          <a:blip r:embed="rId3">
            <a:alphaModFix/>
          </a:blip>
          <a:srcRect l="37611" r="36416" b="5412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0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60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5" name="Google Shape;405;p60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0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60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1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" name="Google Shape;410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1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12" name="Google Shape;412;p61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61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4" name="Google Shape;414;p61"/>
          <p:cNvPicPr preferRelativeResize="0"/>
          <p:nvPr/>
        </p:nvPicPr>
        <p:blipFill rotWithShape="1">
          <a:blip r:embed="rId3">
            <a:alphaModFix/>
          </a:blip>
          <a:srcRect l="37692" t="18746" r="34405" b="56164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1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1"/>
          <p:cNvSpPr txBox="1">
            <a:spLocks noGrp="1"/>
          </p:cNvSpPr>
          <p:nvPr>
            <p:ph type="body" idx="2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7" name="Google Shape;417;p6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0" name="Google Shape;420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2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22" name="Google Shape;422;p62"/>
          <p:cNvSpPr txBox="1">
            <a:spLocks noGrp="1"/>
          </p:cNvSpPr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3" name="Google Shape;423;p62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4" name="Google Shape;424;p62"/>
          <p:cNvPicPr preferRelativeResize="0"/>
          <p:nvPr/>
        </p:nvPicPr>
        <p:blipFill rotWithShape="1">
          <a:blip r:embed="rId3">
            <a:alphaModFix/>
          </a:blip>
          <a:srcRect b="57616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2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2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7" name="Google Shape;427;p6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3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32" name="Google Shape;432;p63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63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4" name="Google Shape;434;p63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5" name="Google Shape;435;p63"/>
          <p:cNvPicPr preferRelativeResize="0"/>
          <p:nvPr/>
        </p:nvPicPr>
        <p:blipFill rotWithShape="1">
          <a:blip r:embed="rId3">
            <a:alphaModFix/>
          </a:blip>
          <a:srcRect l="36196" r="36738" b="45773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3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3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8" name="Google Shape;438;p63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42" name="Google Shape;42;p7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1" name="Google Shape;441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4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43" name="Google Shape;443;p64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64"/>
          <p:cNvSpPr txBox="1">
            <a:spLocks noGrp="1"/>
          </p:cNvSpPr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4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46" name="Google Shape;446;p64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447" name="Google Shape;447;p64"/>
            <p:cNvPicPr preferRelativeResize="0"/>
            <p:nvPr/>
          </p:nvPicPr>
          <p:blipFill rotWithShape="1">
            <a:blip r:embed="rId3">
              <a:alphaModFix/>
            </a:blip>
            <a:srcRect b="32129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Google Shape;448;p64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9" name="Google Shape;449;p64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4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1" name="Google Shape;451;p64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5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65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65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6" name="Google Shape;456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5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5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459" name="Google Shape;459;p65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0" name="Google Shape;460;p65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6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66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6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5" name="Google Shape;465;p66"/>
          <p:cNvSpPr txBox="1">
            <a:spLocks noGrp="1"/>
          </p:cNvSpPr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6" name="Google Shape;466;p66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7" name="Google Shape;467;p66"/>
          <p:cNvPicPr preferRelativeResize="0"/>
          <p:nvPr/>
        </p:nvPicPr>
        <p:blipFill rotWithShape="1">
          <a:blip r:embed="rId3">
            <a:alphaModFix/>
          </a:blip>
          <a:srcRect b="15782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000000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7"/>
          <p:cNvSpPr txBox="1">
            <a:spLocks noGrp="1"/>
          </p:cNvSpPr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1" name="Google Shape;471;p67"/>
          <p:cNvSpPr txBox="1">
            <a:spLocks noGrp="1"/>
          </p:cNvSpPr>
          <p:nvPr>
            <p:ph type="subTitle" idx="1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2" name="Google Shape;472;p67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D332F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7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4" name="Google Shape;474;p67"/>
          <p:cNvSpPr txBox="1">
            <a:spLocks noGrp="1"/>
          </p:cNvSpPr>
          <p:nvPr>
            <p:ph type="subTitle" idx="3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67"/>
          <p:cNvSpPr txBox="1">
            <a:spLocks noGrp="1"/>
          </p:cNvSpPr>
          <p:nvPr>
            <p:ph type="subTitle" idx="4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6" name="Google Shape;476;p67"/>
          <p:cNvSpPr txBox="1">
            <a:spLocks noGrp="1"/>
          </p:cNvSpPr>
          <p:nvPr>
            <p:ph type="subTitle" idx="5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7" name="Google Shape;477;p67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8" name="Google Shape;478;p6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9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69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4" name="Google Shape;484;p69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9"/>
          <p:cNvSpPr txBox="1">
            <a:spLocks noGrp="1"/>
          </p:cNvSpPr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69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69"/>
          <p:cNvSpPr txBox="1">
            <a:spLocks noGrp="1"/>
          </p:cNvSpPr>
          <p:nvPr>
            <p:ph type="subTitle" idx="1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69"/>
          <p:cNvSpPr txBox="1">
            <a:spLocks noGrp="1"/>
          </p:cNvSpPr>
          <p:nvPr>
            <p:ph type="body" idx="3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9" name="Google Shape;489;p69"/>
          <p:cNvSpPr txBox="1">
            <a:spLocks noGrp="1"/>
          </p:cNvSpPr>
          <p:nvPr>
            <p:ph type="subTitle" idx="4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69"/>
          <p:cNvSpPr txBox="1">
            <a:spLocks noGrp="1"/>
          </p:cNvSpPr>
          <p:nvPr>
            <p:ph type="body" idx="5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1" name="Google Shape;491;p6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">
  <p:cSld name="TITLE_AND_BODY_1_2_1_2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71" descr="91740001 FINAL.jpg"/>
          <p:cNvPicPr preferRelativeResize="0"/>
          <p:nvPr/>
        </p:nvPicPr>
        <p:blipFill rotWithShape="1">
          <a:blip r:embed="rId2">
            <a:alphaModFix/>
          </a:blip>
          <a:srcRect t="1272" b="13910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71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7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C">
  <p:cSld name="TITLE_AND_BODY_1_2_1_2_1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7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D">
  <p:cSld name="TITLE_AND_BODY_1_2_1_2_1_1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344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3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7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E">
  <p:cSld name="TITLE_AND_BODY_1_2_1_2_1_1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4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7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3">
            <a:alphaModFix/>
          </a:blip>
          <a:srcRect l="37611" r="36416" b="5412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" name="Google Shape;53;p8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F">
  <p:cSld name="TITLE_AND_BODY_1_2_1_2_1_1_1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5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7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G">
  <p:cSld name="TITLE_AND_BODY_1_2_1_2_1_1_1_1_1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6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7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H">
  <p:cSld name="TITLE_AND_BODY_1_2_1_1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77" descr="GA_Post_Its-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77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7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I">
  <p:cSld name="TITLE_AND_BODY_1_2_1_3_1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7" name="Google Shape;527;p7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J">
  <p:cSld name="TITLE_AND_BODY_1_2_1_3_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9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7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K">
  <p:cSld name="TITLE_AND_BODY_1_2_1_3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71916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80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8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6" name="Google Shape;536;p80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">
  <p:cSld name="TITLE_AND_BODY_1_2_1_3_1_2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719738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81"/>
          <p:cNvSpPr txBox="1">
            <a:spLocks noGrp="1"/>
          </p:cNvSpPr>
          <p:nvPr>
            <p:ph type="title"/>
          </p:nvPr>
        </p:nvSpPr>
        <p:spPr>
          <a:xfrm>
            <a:off x="368250" y="346800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0" name="Google Shape;540;p8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 Activity Slide: In groups">
  <p:cSld name="CUSTOM_13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2"/>
          <p:cNvSpPr/>
          <p:nvPr/>
        </p:nvSpPr>
        <p:spPr>
          <a:xfrm>
            <a:off x="7433910" y="-12025"/>
            <a:ext cx="1717500" cy="459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82"/>
          <p:cNvSpPr/>
          <p:nvPr/>
        </p:nvSpPr>
        <p:spPr>
          <a:xfrm>
            <a:off x="7433910" y="447275"/>
            <a:ext cx="1717500" cy="4593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82"/>
          <p:cNvSpPr/>
          <p:nvPr/>
        </p:nvSpPr>
        <p:spPr>
          <a:xfrm>
            <a:off x="125" y="50"/>
            <a:ext cx="2934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8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2281800" cy="13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82"/>
          <p:cNvSpPr txBox="1">
            <a:spLocks noGrp="1"/>
          </p:cNvSpPr>
          <p:nvPr>
            <p:ph type="subTitle" idx="1"/>
          </p:nvPr>
        </p:nvSpPr>
        <p:spPr>
          <a:xfrm>
            <a:off x="3201150" y="283675"/>
            <a:ext cx="39717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82"/>
          <p:cNvSpPr txBox="1">
            <a:spLocks noGrp="1"/>
          </p:cNvSpPr>
          <p:nvPr>
            <p:ph type="body" idx="2"/>
          </p:nvPr>
        </p:nvSpPr>
        <p:spPr>
          <a:xfrm>
            <a:off x="3201150" y="896625"/>
            <a:ext cx="38088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48" name="Google Shape;548;p82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82"/>
          <p:cNvSpPr txBox="1">
            <a:spLocks noGrp="1"/>
          </p:cNvSpPr>
          <p:nvPr>
            <p:ph type="subTitle" idx="3"/>
          </p:nvPr>
        </p:nvSpPr>
        <p:spPr>
          <a:xfrm>
            <a:off x="7433900" y="14175"/>
            <a:ext cx="908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0" name="Google Shape;5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45" y="44460"/>
            <a:ext cx="349000" cy="3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82"/>
          <p:cNvSpPr txBox="1"/>
          <p:nvPr/>
        </p:nvSpPr>
        <p:spPr>
          <a:xfrm>
            <a:off x="7494725" y="518675"/>
            <a:ext cx="9081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"/>
                <a:ea typeface="Proxima Nova"/>
                <a:cs typeface="Proxima Nova"/>
                <a:sym typeface="Proxima Nova"/>
              </a:rPr>
              <a:t>In groups</a:t>
            </a:r>
            <a:endParaRPr sz="10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2" name="Google Shape;552;p82"/>
          <p:cNvPicPr preferRelativeResize="0"/>
          <p:nvPr/>
        </p:nvPicPr>
        <p:blipFill rotWithShape="1">
          <a:blip r:embed="rId4">
            <a:alphaModFix/>
          </a:blip>
          <a:srcRect b="57616"/>
          <a:stretch/>
        </p:blipFill>
        <p:spPr>
          <a:xfrm>
            <a:off x="8320125" y="512975"/>
            <a:ext cx="8238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8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l="37692" t="18746" r="34405" b="56164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3">
            <a:alphaModFix/>
          </a:blip>
          <a:srcRect b="57616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8" name="Google Shape;8;p1" descr="GA-Cog-900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74" name="Google Shape;174;p25" descr="GA-Cog-900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53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361" name="Google Shape;361;p53" descr="GA-Cog-90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3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 - Class 1</a:t>
            </a:r>
            <a:endParaRPr/>
          </a:p>
        </p:txBody>
      </p:sp>
      <p:sp>
        <p:nvSpPr>
          <p:cNvPr id="559" name="Google Shape;559;p83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Overview, Installation, Basic Concepts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4610700" cy="31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You Should Have Installed: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Anaconda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 Github Account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 slack account w/ GA</a:t>
            </a:r>
            <a:endParaRPr sz="1800"/>
          </a:p>
        </p:txBody>
      </p:sp>
      <p:sp>
        <p:nvSpPr>
          <p:cNvPr id="621" name="Google Shape;621;p9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3"/>
          <p:cNvSpPr txBox="1">
            <a:spLocks noGrp="1"/>
          </p:cNvSpPr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Class Format</a:t>
            </a:r>
            <a:endParaRPr sz="3000"/>
          </a:p>
        </p:txBody>
      </p:sp>
      <p:sp>
        <p:nvSpPr>
          <p:cNvPr id="627" name="Google Shape;627;p9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11</a:t>
            </a:fld>
            <a:r>
              <a:rPr lang="en">
                <a:solidFill>
                  <a:srgbClr val="FFFFFF"/>
                </a:solidFill>
              </a:rPr>
              <a:t> | © 2018 General Assembly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" name="Google Shape;628;p93"/>
          <p:cNvSpPr txBox="1">
            <a:spLocks noGrp="1"/>
          </p:cNvSpPr>
          <p:nvPr>
            <p:ph type="subTitle" idx="1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/>
              <a:t>Unit 1:</a:t>
            </a:r>
            <a:r>
              <a:rPr lang="en"/>
              <a:t>  Python Foundations.  Lessons 1-4.   </a:t>
            </a:r>
            <a:endParaRPr/>
          </a:p>
        </p:txBody>
      </p:sp>
      <p:sp>
        <p:nvSpPr>
          <p:cNvPr id="629" name="Google Shape;629;p93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/>
              <a:t>GA DAT 10/14</a:t>
            </a:r>
            <a:endParaRPr dirty="0"/>
          </a:p>
        </p:txBody>
      </p:sp>
      <p:sp>
        <p:nvSpPr>
          <p:cNvPr id="630" name="Google Shape;630;p93"/>
          <p:cNvSpPr txBox="1">
            <a:spLocks noGrp="1"/>
          </p:cNvSpPr>
          <p:nvPr>
            <p:ph type="subTitle" idx="3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/>
              <a:t>Unit 2:</a:t>
            </a:r>
            <a:r>
              <a:rPr lang="en"/>
              <a:t> Data Analysis &amp; Visualization.  Lessons 5-9</a:t>
            </a:r>
            <a:endParaRPr/>
          </a:p>
        </p:txBody>
      </p:sp>
      <p:sp>
        <p:nvSpPr>
          <p:cNvPr id="631" name="Google Shape;631;p93"/>
          <p:cNvSpPr txBox="1">
            <a:spLocks noGrp="1"/>
          </p:cNvSpPr>
          <p:nvPr>
            <p:ph type="subTitle" idx="4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/>
              <a:t>Unit 3:</a:t>
            </a:r>
            <a:r>
              <a:rPr lang="en"/>
              <a:t> Models &amp; Prediction. 10-14</a:t>
            </a:r>
            <a:endParaRPr/>
          </a:p>
        </p:txBody>
      </p:sp>
      <p:sp>
        <p:nvSpPr>
          <p:cNvPr id="632" name="Google Shape;632;p93"/>
          <p:cNvSpPr txBox="1">
            <a:spLocks noGrp="1"/>
          </p:cNvSpPr>
          <p:nvPr>
            <p:ph type="subTitle" idx="5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/>
              <a:t>Unit 4:</a:t>
            </a:r>
            <a:r>
              <a:rPr lang="en"/>
              <a:t> Applications.  NLP, Time Series, etc. Lessons 15-19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27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Setup</a:t>
            </a:r>
            <a:br>
              <a:rPr lang="en-US" dirty="0"/>
            </a:br>
            <a:endParaRPr dirty="0"/>
          </a:p>
        </p:txBody>
      </p:sp>
      <p:sp>
        <p:nvSpPr>
          <p:cNvPr id="892" name="Google Shape;892;p127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DAT Class 1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9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Commands</a:t>
            </a:r>
            <a:endParaRPr/>
          </a:p>
        </p:txBody>
      </p:sp>
      <p:sp>
        <p:nvSpPr>
          <p:cNvPr id="906" name="Google Shape;906;p12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907" name="Google Shape;90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221" y="948775"/>
            <a:ext cx="2960379" cy="26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29"/>
          <p:cNvSpPr txBox="1"/>
          <p:nvPr/>
        </p:nvSpPr>
        <p:spPr>
          <a:xfrm>
            <a:off x="330600" y="4104050"/>
            <a:ext cx="73326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909" name="Google Shape;909;p129"/>
          <p:cNvGraphicFramePr/>
          <p:nvPr/>
        </p:nvGraphicFramePr>
        <p:xfrm>
          <a:off x="330600" y="948775"/>
          <a:ext cx="5303750" cy="38388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1"/>
                        <a:t>Command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What It Does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git clone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Copy git repository to your local hard drive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git add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Tracks changes to your working git repository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git pull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Downloads changes made to a remote directory to local one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git push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Adds changes from local directory to remote one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git commit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Adds changes to your git file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0"/>
          <p:cNvSpPr txBox="1">
            <a:spLocks noGrp="1"/>
          </p:cNvSpPr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Cloning the Class Repository</a:t>
            </a:r>
            <a:endParaRPr/>
          </a:p>
        </p:txBody>
      </p:sp>
      <p:sp>
        <p:nvSpPr>
          <p:cNvPr id="915" name="Google Shape;915;p130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Do the following:</a:t>
            </a:r>
            <a:endParaRPr sz="18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Using the command line, navigate to where you would like to import the class repository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Type in this line:  git clone https://github.com/JonathanBechtel/DAT-10-14.git</a:t>
            </a:r>
            <a:endParaRPr sz="1800" dirty="0"/>
          </a:p>
        </p:txBody>
      </p:sp>
      <p:sp>
        <p:nvSpPr>
          <p:cNvPr id="916" name="Google Shape;916;p13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917" name="Google Shape;917;p130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31"/>
          <p:cNvSpPr txBox="1">
            <a:spLocks noGrp="1"/>
          </p:cNvSpPr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Your Own Repo</a:t>
            </a:r>
            <a:endParaRPr dirty="0"/>
          </a:p>
        </p:txBody>
      </p:sp>
      <p:sp>
        <p:nvSpPr>
          <p:cNvPr id="923" name="Google Shape;923;p131"/>
          <p:cNvSpPr txBox="1">
            <a:spLocks noGrp="1"/>
          </p:cNvSpPr>
          <p:nvPr>
            <p:ph type="body" idx="2"/>
          </p:nvPr>
        </p:nvSpPr>
        <p:spPr>
          <a:xfrm>
            <a:off x="271800" y="1142999"/>
            <a:ext cx="8622300" cy="3519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Take 5-10 Minutes And Do the Following:</a:t>
            </a:r>
            <a:endParaRPr sz="18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Create Your Own Repo at </a:t>
            </a:r>
            <a:r>
              <a:rPr lang="en-US" sz="1800" dirty="0" err="1"/>
              <a:t>Github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Clone it into your computer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Add something into the folder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Use the following commands: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sz="1800" dirty="0"/>
              <a:t>git add .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sz="1800" dirty="0"/>
              <a:t>git commit –m “</a:t>
            </a:r>
            <a:r>
              <a:rPr lang="en-US" sz="1800" i="1" dirty="0"/>
              <a:t>your message here</a:t>
            </a:r>
            <a:r>
              <a:rPr lang="en-US" sz="1800" dirty="0"/>
              <a:t>”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sz="1800" dirty="0"/>
              <a:t>git push origin master</a:t>
            </a:r>
            <a:endParaRPr sz="1800" dirty="0"/>
          </a:p>
        </p:txBody>
      </p:sp>
      <p:sp>
        <p:nvSpPr>
          <p:cNvPr id="924" name="Google Shape;924;p13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925" name="Google Shape;925;p131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5DF0E8-BBA1-4509-87ED-EBD59D3D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Notes…….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-</a:t>
            </a:r>
            <a:r>
              <a:rPr lang="en-US" sz="2400" dirty="0">
                <a:solidFill>
                  <a:schemeClr val="tx2"/>
                </a:solidFill>
              </a:rPr>
              <a:t> Make changes to class files in your own directory, not the master one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- If you forget point 1, git stash is a useful command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- git pull origin master is the command to get new material from the main class repo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A7ACE-F6AD-49F5-8932-1DE6209530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r>
              <a:rPr lang="en-US"/>
              <a:t> | © 2018 General Assembly</a:t>
            </a:r>
          </a:p>
        </p:txBody>
      </p:sp>
    </p:spTree>
    <p:extLst>
      <p:ext uri="{BB962C8B-B14F-4D97-AF65-F5344CB8AC3E}">
        <p14:creationId xmlns:p14="http://schemas.microsoft.com/office/powerpoint/2010/main" val="2937367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4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38" name="Google Shape;638;p94"/>
          <p:cNvSpPr txBox="1">
            <a:spLocks noGrp="1"/>
          </p:cNvSpPr>
          <p:nvPr>
            <p:ph type="title" idx="4294967295"/>
          </p:nvPr>
        </p:nvSpPr>
        <p:spPr>
          <a:xfrm>
            <a:off x="1132650" y="1973777"/>
            <a:ext cx="6878700" cy="10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Your Working Definition of a Data Scientist?</a:t>
            </a:r>
            <a:endParaRPr/>
          </a:p>
        </p:txBody>
      </p:sp>
      <p:sp>
        <p:nvSpPr>
          <p:cNvPr id="639" name="Google Shape;639;p94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40" name="Google Shape;640;p94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Data Scientist?</a:t>
            </a:r>
            <a:endParaRPr/>
          </a:p>
        </p:txBody>
      </p:sp>
      <p:sp>
        <p:nvSpPr>
          <p:cNvPr id="641" name="Google Shape;641;p94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5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Data Scientist Is Someone Who Knows More About Stats Than a Typical Programmer, and More About Programming Than a Typical Statistician</a:t>
            </a:r>
            <a:endParaRPr sz="2400"/>
          </a:p>
        </p:txBody>
      </p:sp>
      <p:sp>
        <p:nvSpPr>
          <p:cNvPr id="647" name="Google Shape;647;p95"/>
          <p:cNvSpPr txBox="1">
            <a:spLocks noGrp="1"/>
          </p:cNvSpPr>
          <p:nvPr>
            <p:ph type="subTitle" idx="1"/>
          </p:nvPr>
        </p:nvSpPr>
        <p:spPr>
          <a:xfrm>
            <a:off x="2249725" y="3996452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48" name="Google Shape;648;p9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6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Overview</a:t>
            </a:r>
            <a:endParaRPr/>
          </a:p>
        </p:txBody>
      </p:sp>
      <p:sp>
        <p:nvSpPr>
          <p:cNvPr id="654" name="Google Shape;654;p96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36927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Overview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Spend about 20 minutes or so on the slides, walk through them carefully, and when you’re finished with this section……...GO INTO THE JUPYTER NOTEBOOK.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Wrap up the section on Pandas, and take a 5-10 minute break.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4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Introduction</a:t>
            </a:r>
            <a:endParaRPr/>
          </a:p>
        </p:txBody>
      </p:sp>
      <p:sp>
        <p:nvSpPr>
          <p:cNvPr id="565" name="Google Shape;565;p84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36927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Overview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Take 10-15 Minutes to get introductions, assess people on basic assumptions about Data Science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60" name="Google Shape;660;p97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61" name="Google Shape;661;p97"/>
          <p:cNvSpPr txBox="1"/>
          <p:nvPr/>
        </p:nvSpPr>
        <p:spPr>
          <a:xfrm>
            <a:off x="1003625" y="914000"/>
            <a:ext cx="7340700" cy="19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So What Skills Does a Data Scientist Have to Master?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21</a:t>
            </a:fld>
            <a:r>
              <a:rPr lang="en">
                <a:solidFill>
                  <a:srgbClr val="FFFFFF"/>
                </a:solidFill>
              </a:rPr>
              <a:t> | © 2018 General Assembly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67" name="Google Shape;667;p9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Competencies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1).  High Level Programming Language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2).  Data Collection/Cleaning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3).  Conceptual Fluency with the Statistical Techniques You Apply To Your Data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9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Competencies for Data Science</a:t>
            </a:r>
            <a:endParaRPr/>
          </a:p>
        </p:txBody>
      </p:sp>
      <p:sp>
        <p:nvSpPr>
          <p:cNvPr id="673" name="Google Shape;673;p99"/>
          <p:cNvSpPr txBox="1">
            <a:spLocks noGrp="1"/>
          </p:cNvSpPr>
          <p:nvPr>
            <p:ph type="body" idx="1"/>
          </p:nvPr>
        </p:nvSpPr>
        <p:spPr>
          <a:xfrm>
            <a:off x="330600" y="914000"/>
            <a:ext cx="4741200" cy="32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Descriptive statistics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Basic Understanding of distributions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Regression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Familiarity with different machine learning methods</a:t>
            </a:r>
            <a:endParaRPr sz="2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74" name="Google Shape;674;p9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75" name="Google Shape;67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300" y="948775"/>
            <a:ext cx="3579300" cy="315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81" name="Google Shape;681;p100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82" name="Google Shape;68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950" y="152400"/>
            <a:ext cx="51776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88" name="Google Shape;688;p101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02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Overview</a:t>
            </a:r>
            <a:endParaRPr/>
          </a:p>
        </p:txBody>
      </p:sp>
      <p:sp>
        <p:nvSpPr>
          <p:cNvPr id="694" name="Google Shape;694;p102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36927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Overview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Spend about another 20 or so minutes on the slides.  Emphasize the major concepts like the cost function, optimization, etc.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When you are finished, go back into the notebook, and finish out the cells.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MIGHT take you to the end of the class depending on the tempo.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10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Wrap Up</a:t>
            </a:r>
            <a:endParaRPr/>
          </a:p>
        </p:txBody>
      </p:sp>
      <p:sp>
        <p:nvSpPr>
          <p:cNvPr id="750" name="Google Shape;750;p110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36927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Overview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is the last portion of the class.  Adjust the tempo according to time.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Some classes might chew up the 2 hours by the time they get here, in that case…..just go straight to recommended reading sources.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5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Agenda</a:t>
            </a:r>
            <a:endParaRPr/>
          </a:p>
        </p:txBody>
      </p:sp>
      <p:graphicFrame>
        <p:nvGraphicFramePr>
          <p:cNvPr id="571" name="Google Shape;571;p85"/>
          <p:cNvGraphicFramePr/>
          <p:nvPr/>
        </p:nvGraphicFramePr>
        <p:xfrm>
          <a:off x="1179363" y="14030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{CCF9E08D-678C-46A7-B9C1-9A64B9AFE6E0}</a:tableStyleId>
              </a:tblPr>
              <a:tblGrid>
                <a:gridCol w="156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Activity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Purpose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1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0:00 - 0:02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Welcome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Introduce the lesson’s objectives and agenda.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0:02 - 0:10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Activity 1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Why?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0:10 - 0:25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Activity 2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Why?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0:25 - 0:30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Summary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Wrap up the learning and share next steps.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6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and Preparation</a:t>
            </a:r>
            <a:endParaRPr/>
          </a:p>
        </p:txBody>
      </p:sp>
      <p:sp>
        <p:nvSpPr>
          <p:cNvPr id="577" name="Google Shape;577;p86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something instructors will need to do in advance of delivering this lesson.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something they’ll need to gather or provide.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some other important information they should know about in advance.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 sure to link to any student-facing materials needed for this lesson on this slide.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7"/>
          <p:cNvSpPr txBox="1">
            <a:spLocks noGrp="1"/>
          </p:cNvSpPr>
          <p:nvPr>
            <p:ph type="title"/>
          </p:nvPr>
        </p:nvSpPr>
        <p:spPr>
          <a:xfrm>
            <a:off x="656255" y="52715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(Continued)</a:t>
            </a:r>
            <a:endParaRPr/>
          </a:p>
        </p:txBody>
      </p:sp>
      <p:sp>
        <p:nvSpPr>
          <p:cNvPr id="583" name="Google Shape;583;p87"/>
          <p:cNvSpPr txBox="1">
            <a:spLocks noGrp="1"/>
          </p:cNvSpPr>
          <p:nvPr>
            <p:ph type="body" idx="1"/>
          </p:nvPr>
        </p:nvSpPr>
        <p:spPr>
          <a:xfrm>
            <a:off x="656250" y="1376700"/>
            <a:ext cx="3496200" cy="10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Ready to customize this lesson?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First things first, make a copy of this presentation. You’ll then be able to edit to your </a:t>
            </a:r>
            <a:r>
              <a:rPr lang="en" sz="1200">
                <a:solidFill>
                  <a:schemeClr val="dk1"/>
                </a:solidFill>
              </a:rPr>
              <a:t>💗</a:t>
            </a:r>
            <a:r>
              <a:rPr lang="en" sz="1800">
                <a:solidFill>
                  <a:schemeClr val="dk1"/>
                </a:solidFill>
              </a:rPr>
              <a:t>’</a:t>
            </a:r>
            <a:r>
              <a:rPr lang="en" sz="1300">
                <a:solidFill>
                  <a:schemeClr val="dk1"/>
                </a:solidFill>
              </a:rPr>
              <a:t>s content.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84" name="Google Shape;58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225" y="1086725"/>
            <a:ext cx="3647949" cy="17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7"/>
          <p:cNvSpPr txBox="1"/>
          <p:nvPr/>
        </p:nvSpPr>
        <p:spPr>
          <a:xfrm>
            <a:off x="656250" y="3039350"/>
            <a:ext cx="31968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Find a typo or want to suggest an edit? </a:t>
            </a:r>
            <a:endParaRPr sz="13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a comment. Our </a:t>
            </a:r>
            <a:r>
              <a:rPr lang="en" sz="1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Advisory Board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will review and incorporate your suggestions.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86" name="Google Shape;58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24" y="3132849"/>
            <a:ext cx="3647950" cy="144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8"/>
          <p:cNvSpPr txBox="1">
            <a:spLocks noGrp="1"/>
          </p:cNvSpPr>
          <p:nvPr>
            <p:ph type="title"/>
          </p:nvPr>
        </p:nvSpPr>
        <p:spPr>
          <a:xfrm>
            <a:off x="656255" y="52715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(Continued)</a:t>
            </a:r>
            <a:endParaRPr/>
          </a:p>
        </p:txBody>
      </p:sp>
      <p:sp>
        <p:nvSpPr>
          <p:cNvPr id="592" name="Google Shape;592;p88"/>
          <p:cNvSpPr txBox="1">
            <a:spLocks noGrp="1"/>
          </p:cNvSpPr>
          <p:nvPr>
            <p:ph type="body" idx="1"/>
          </p:nvPr>
        </p:nvSpPr>
        <p:spPr>
          <a:xfrm>
            <a:off x="702873" y="1180293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Remember to press Command F and do a search for instances of brackets in the deck. All instances of brackets denote places where instructors must fill in information/customize prior to presenting in class.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pic>
        <p:nvPicPr>
          <p:cNvPr id="593" name="Google Shape;59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119" y="2003376"/>
            <a:ext cx="4963965" cy="747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4" name="Google Shape;594;p88"/>
          <p:cNvCxnSpPr/>
          <p:nvPr/>
        </p:nvCxnSpPr>
        <p:spPr>
          <a:xfrm rot="10800000" flipH="1">
            <a:off x="1594125" y="2576365"/>
            <a:ext cx="370800" cy="1392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9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Differentiation and Extensions</a:t>
            </a:r>
            <a:endParaRPr/>
          </a:p>
        </p:txBody>
      </p:sp>
      <p:sp>
        <p:nvSpPr>
          <p:cNvPr id="600" name="Google Shape;600;p89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a way in which instructors might change up this lesson to meet the needs of more advanced or less advanced students.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 sure to link to any supplemental/optional materials on this slide.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307" y="1248850"/>
            <a:ext cx="2224800" cy="22248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606" name="Google Shape;606;p90"/>
          <p:cNvCxnSpPr/>
          <p:nvPr/>
        </p:nvCxnSpPr>
        <p:spPr>
          <a:xfrm>
            <a:off x="3459475" y="2475750"/>
            <a:ext cx="4632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Google Shape;607;p90"/>
          <p:cNvSpPr txBox="1">
            <a:spLocks noGrp="1"/>
          </p:cNvSpPr>
          <p:nvPr>
            <p:ph type="subTitle" idx="4294967295"/>
          </p:nvPr>
        </p:nvSpPr>
        <p:spPr>
          <a:xfrm>
            <a:off x="3459475" y="1588049"/>
            <a:ext cx="4918800" cy="8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Instructor, General Assembly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Technical Lead, Kismet Analytics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08" name="Google Shape;608;p90"/>
          <p:cNvSpPr txBox="1">
            <a:spLocks noGrp="1"/>
          </p:cNvSpPr>
          <p:nvPr>
            <p:ph type="title" idx="4294967295"/>
          </p:nvPr>
        </p:nvSpPr>
        <p:spPr>
          <a:xfrm>
            <a:off x="3360117" y="1078760"/>
            <a:ext cx="39522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Jonathan Bechtel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09" name="Google Shape;609;p9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1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4610700" cy="30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You?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"/>
              <a:t>What brought you here?</a:t>
            </a:r>
            <a:endParaRPr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"/>
              <a:t>Career background?</a:t>
            </a:r>
            <a:endParaRPr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"/>
              <a:t>What are you looking to get out of the class?</a:t>
            </a:r>
            <a:endParaRPr/>
          </a:p>
        </p:txBody>
      </p:sp>
      <p:sp>
        <p:nvSpPr>
          <p:cNvPr id="615" name="Google Shape;615;p9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1227</Words>
  <Application>Microsoft Office PowerPoint</Application>
  <PresentationFormat>On-screen Show (16:9)</PresentationFormat>
  <Paragraphs>195</Paragraphs>
  <Slides>26</Slides>
  <Notes>25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Oswald</vt:lpstr>
      <vt:lpstr>Proxima Nova</vt:lpstr>
      <vt:lpstr>Simple Light</vt:lpstr>
      <vt:lpstr>Simple Light</vt:lpstr>
      <vt:lpstr>Simple Light</vt:lpstr>
      <vt:lpstr>DAT - Class 1</vt:lpstr>
      <vt:lpstr>Class Introduction</vt:lpstr>
      <vt:lpstr>Suggested Agenda</vt:lpstr>
      <vt:lpstr>Materials and Preparation</vt:lpstr>
      <vt:lpstr>Preparation (Continued)</vt:lpstr>
      <vt:lpstr>Preparation (Continued)</vt:lpstr>
      <vt:lpstr>Differentiation and Extensions</vt:lpstr>
      <vt:lpstr>Jonathan Bechtel</vt:lpstr>
      <vt:lpstr>What About You?  What brought you here? Career background? What are you looking to get out of the class?</vt:lpstr>
      <vt:lpstr>Things You Should Have Installed:  Anaconda A Github Account A slack account w/ GA</vt:lpstr>
      <vt:lpstr>Class Format</vt:lpstr>
      <vt:lpstr>Class Setup </vt:lpstr>
      <vt:lpstr>Most Common Commands</vt:lpstr>
      <vt:lpstr>Cloning the Class Repository</vt:lpstr>
      <vt:lpstr>Creating Your Own Repo</vt:lpstr>
      <vt:lpstr>A Few Notes…….  - Make changes to class files in your own directory, not the master one - If you forget point 1, git stash is a useful command - git pull origin master is the command to get new material from the main class repo</vt:lpstr>
      <vt:lpstr>What Is Your Working Definition of a Data Scientist?</vt:lpstr>
      <vt:lpstr>A Data Scientist Is Someone Who Knows More About Stats Than a Typical Programmer, and More About Programming Than a Typical Statistician</vt:lpstr>
      <vt:lpstr>Data Science Overview</vt:lpstr>
      <vt:lpstr>PowerPoint Presentation</vt:lpstr>
      <vt:lpstr>Data Science Competencies  1).  High Level Programming Language  2).  Data Collection/Cleaning  3).  Conceptual Fluency with the Statistical Techniques You Apply To Your Data</vt:lpstr>
      <vt:lpstr>Statistical Competencies for Data Science</vt:lpstr>
      <vt:lpstr>PowerPoint Presentation</vt:lpstr>
      <vt:lpstr>PowerPoint Presentation</vt:lpstr>
      <vt:lpstr>Machine Learning Overview</vt:lpstr>
      <vt:lpstr>Machine Learning Wrap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 - Class 1</dc:title>
  <cp:lastModifiedBy>Ohio United States of America</cp:lastModifiedBy>
  <cp:revision>3</cp:revision>
  <dcterms:modified xsi:type="dcterms:W3CDTF">2019-10-14T17:41:56Z</dcterms:modified>
</cp:coreProperties>
</file>